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6" d="100"/>
          <a:sy n="96" d="100"/>
        </p:scale>
        <p:origin x="1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EE3DA-56DD-4958-85A1-0DEA133C7DA0}"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930BC-DB83-422A-BD9D-9C7AA7BA8200}" type="slidenum">
              <a:rPr lang="en-US" smtClean="0"/>
              <a:t>‹#›</a:t>
            </a:fld>
            <a:endParaRPr lang="en-US"/>
          </a:p>
        </p:txBody>
      </p:sp>
    </p:spTree>
    <p:extLst>
      <p:ext uri="{BB962C8B-B14F-4D97-AF65-F5344CB8AC3E}">
        <p14:creationId xmlns:p14="http://schemas.microsoft.com/office/powerpoint/2010/main" val="1210359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71D96E-4CA2-485E-9EE5-CEB7143ACC3B}" type="slidenum">
              <a:rPr lang="en-US" smtClean="0"/>
              <a:t>5</a:t>
            </a:fld>
            <a:endParaRPr lang="en-US" dirty="0"/>
          </a:p>
        </p:txBody>
      </p:sp>
    </p:spTree>
    <p:extLst>
      <p:ext uri="{BB962C8B-B14F-4D97-AF65-F5344CB8AC3E}">
        <p14:creationId xmlns:p14="http://schemas.microsoft.com/office/powerpoint/2010/main" val="3049093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
        <p:nvSpPr>
          <p:cNvPr id="9" name="TextBox 8">
            <a:extLst>
              <a:ext uri="{FF2B5EF4-FFF2-40B4-BE49-F238E27FC236}">
                <a16:creationId xmlns:a16="http://schemas.microsoft.com/office/drawing/2014/main" id="{76F7971E-1C90-9DCA-CCD2-E4E9ABDE768B}"/>
              </a:ext>
            </a:extLst>
          </p:cNvPr>
          <p:cNvSpPr txBox="1"/>
          <p:nvPr userDrawn="1">
            <p:extLst>
              <p:ext uri="{1162E1C5-73C7-4A58-AE30-91384D911F3F}">
                <p184:classification xmlns:p184="http://schemas.microsoft.com/office/powerpoint/2018/4/main" val="hdr"/>
              </p:ext>
            </p:extLst>
          </p:nvPr>
        </p:nvSpPr>
        <p:spPr>
          <a:xfrm>
            <a:off x="63500" y="6350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
        <p:nvSpPr>
          <p:cNvPr id="10" name="TextBox 9">
            <a:extLst>
              <a:ext uri="{FF2B5EF4-FFF2-40B4-BE49-F238E27FC236}">
                <a16:creationId xmlns:a16="http://schemas.microsoft.com/office/drawing/2014/main" id="{FCE1B1A4-EF3E-6F57-4E23-5DAA3FBE77F4}"/>
              </a:ext>
            </a:extLst>
          </p:cNvPr>
          <p:cNvSpPr txBox="1"/>
          <p:nvPr userDrawn="1">
            <p:extLst>
              <p:ext uri="{1162E1C5-73C7-4A58-AE30-91384D911F3F}">
                <p184:classification xmlns:p184="http://schemas.microsoft.com/office/powerpoint/2018/4/main" val="ftr"/>
              </p:ext>
            </p:extLst>
          </p:nvPr>
        </p:nvSpPr>
        <p:spPr>
          <a:xfrm>
            <a:off x="63500" y="661162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66" r:id="rId1"/>
    <p:sldLayoutId id="2147483662" r:id="rId2"/>
    <p:sldLayoutId id="2147483653" r:id="rId3"/>
    <p:sldLayoutId id="2147483659" r:id="rId4"/>
    <p:sldLayoutId id="2147483658" r:id="rId5"/>
    <p:sldLayoutId id="2147483669" r:id="rId6"/>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iconscout.com/free-icon/tableau-5376638"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Digital financial graph">
            <a:extLst>
              <a:ext uri="{FF2B5EF4-FFF2-40B4-BE49-F238E27FC236}">
                <a16:creationId xmlns:a16="http://schemas.microsoft.com/office/drawing/2014/main" id="{307C97BC-50DA-7C90-941F-6DF4F9642141}"/>
              </a:ext>
            </a:extLst>
          </p:cNvPr>
          <p:cNvPicPr>
            <a:picLocks noGrp="1" noChangeAspect="1"/>
          </p:cNvPicPr>
          <p:nvPr>
            <p:ph type="pic" sz="quarter" idx="13"/>
          </p:nvPr>
        </p:nvPicPr>
        <p:blipFill rotWithShape="1">
          <a:blip r:embed="rId2"/>
          <a:srcRect/>
          <a:stretch/>
        </p:blipFill>
        <p:spPr>
          <a:xfrm flipH="1">
            <a:off x="0" y="0"/>
            <a:ext cx="12192000" cy="6858000"/>
          </a:xfrm>
          <a:noFill/>
        </p:spPr>
      </p:pic>
      <p:sp>
        <p:nvSpPr>
          <p:cNvPr id="33" name="Slide Number Placeholder 5">
            <a:extLst>
              <a:ext uri="{FF2B5EF4-FFF2-40B4-BE49-F238E27FC236}">
                <a16:creationId xmlns:a16="http://schemas.microsoft.com/office/drawing/2014/main" id="{2BFC085F-9514-23B5-D1D5-CE778E2BF0A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a:t>
            </a:fld>
            <a:endParaRPr lang="en-US"/>
          </a:p>
        </p:txBody>
      </p:sp>
      <p:sp>
        <p:nvSpPr>
          <p:cNvPr id="43" name="Title 5">
            <a:extLst>
              <a:ext uri="{FF2B5EF4-FFF2-40B4-BE49-F238E27FC236}">
                <a16:creationId xmlns:a16="http://schemas.microsoft.com/office/drawing/2014/main" id="{082BB355-98F7-84CF-AF3B-38734D3A4945}"/>
              </a:ext>
            </a:extLst>
          </p:cNvPr>
          <p:cNvSpPr>
            <a:spLocks noGrp="1"/>
          </p:cNvSpPr>
          <p:nvPr>
            <p:ph type="title"/>
          </p:nvPr>
        </p:nvSpPr>
        <p:spPr>
          <a:xfrm>
            <a:off x="0" y="1859640"/>
            <a:ext cx="6906828" cy="3138720"/>
          </a:xfrm>
          <a:effectLst>
            <a:outerShdw blurRad="50800" dist="38100" dir="16200000" rotWithShape="0">
              <a:prstClr val="black">
                <a:alpha val="40000"/>
              </a:prstClr>
            </a:outerShdw>
            <a:reflection blurRad="6350" stA="50000" endA="300" endPos="55000" dir="5400000" sy="-100000" algn="bl" rotWithShape="0"/>
          </a:effectLst>
        </p:spPr>
        <p:txBody>
          <a:bodyPr/>
          <a:lstStyle/>
          <a:p>
            <a:br>
              <a:rPr lang="en-US" dirty="0"/>
            </a:br>
            <a:endParaRPr lang="en-US" dirty="0"/>
          </a:p>
        </p:txBody>
      </p:sp>
      <p:sp>
        <p:nvSpPr>
          <p:cNvPr id="9" name="TextBox 8">
            <a:extLst>
              <a:ext uri="{FF2B5EF4-FFF2-40B4-BE49-F238E27FC236}">
                <a16:creationId xmlns:a16="http://schemas.microsoft.com/office/drawing/2014/main" id="{6DDE84C4-8A6F-E56C-5534-074B08FF1FE3}"/>
              </a:ext>
            </a:extLst>
          </p:cNvPr>
          <p:cNvSpPr txBox="1"/>
          <p:nvPr/>
        </p:nvSpPr>
        <p:spPr>
          <a:xfrm>
            <a:off x="392468" y="2644170"/>
            <a:ext cx="6017210" cy="1200329"/>
          </a:xfrm>
          <a:prstGeom prst="rect">
            <a:avLst/>
          </a:prstGeom>
          <a:noFill/>
        </p:spPr>
        <p:txBody>
          <a:bodyPr wrap="square">
            <a:spAutoFit/>
          </a:bodyPr>
          <a:lstStyle/>
          <a:p>
            <a:r>
              <a:rPr lang="en-US" sz="2400" b="1" dirty="0">
                <a:solidFill>
                  <a:schemeClr val="bg1"/>
                </a:solidFill>
              </a:rPr>
              <a:t>ALL PROJECTS</a:t>
            </a:r>
            <a:br>
              <a:rPr lang="en-US" sz="2400" b="1" dirty="0">
                <a:solidFill>
                  <a:schemeClr val="bg1"/>
                </a:solidFill>
              </a:rPr>
            </a:br>
            <a:r>
              <a:rPr lang="en-US" sz="2400" b="1" dirty="0">
                <a:solidFill>
                  <a:schemeClr val="bg1"/>
                </a:solidFill>
              </a:rPr>
              <a:t>HAS BEEN IMPLEMENTED AND </a:t>
            </a:r>
          </a:p>
          <a:p>
            <a:r>
              <a:rPr lang="en-US" sz="2400" b="1" dirty="0">
                <a:solidFill>
                  <a:schemeClr val="bg1"/>
                </a:solidFill>
              </a:rPr>
              <a:t>AVAILABLE FOR USE BY ENGINEERS</a:t>
            </a:r>
          </a:p>
        </p:txBody>
      </p:sp>
    </p:spTree>
    <p:extLst>
      <p:ext uri="{BB962C8B-B14F-4D97-AF65-F5344CB8AC3E}">
        <p14:creationId xmlns:p14="http://schemas.microsoft.com/office/powerpoint/2010/main" val="642145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a:lstStyle/>
          <a:p>
            <a:r>
              <a:rPr lang="en-US" dirty="0"/>
              <a:t>2</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
        <p:nvSpPr>
          <p:cNvPr id="24" name="Text Placeholder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a:lstStyle/>
          <a:p>
            <a:r>
              <a:rPr lang="en-US" dirty="0"/>
              <a:t>3</a:t>
            </a: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a:normAutofit/>
          </a:bodyPr>
          <a:lstStyle/>
          <a:p>
            <a:r>
              <a:rPr lang="en-US" sz="1800" dirty="0"/>
              <a:t>Analyze ADC images without downloading</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a:lstStyle/>
          <a:p>
            <a:r>
              <a:rPr lang="en-US" dirty="0"/>
              <a:t>1</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a:noAutofit/>
          </a:bodyPr>
          <a:lstStyle/>
          <a:p>
            <a:r>
              <a:rPr lang="en-ZA" sz="1800" dirty="0"/>
              <a:t>Expand ​analysis and file conversion to other processes in assembly line</a:t>
            </a:r>
          </a:p>
          <a:p>
            <a:endParaRPr lang="en-ZA" dirty="0"/>
          </a:p>
        </p:txBody>
      </p:sp>
      <p:sp>
        <p:nvSpPr>
          <p:cNvPr id="40" name="Text Placehold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170432"/>
          </a:xfrm>
        </p:spPr>
        <p:txBody>
          <a:bodyPr>
            <a:noAutofit/>
          </a:bodyPr>
          <a:lstStyle/>
          <a:p>
            <a:r>
              <a:rPr lang="en-US" sz="1800" dirty="0"/>
              <a:t>Training Engineers to utilize and manage ​the dashboard</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a:lstStyle/>
          <a:p>
            <a:r>
              <a:rPr lang="en-US" dirty="0"/>
              <a:t>Next Steps</a:t>
            </a:r>
            <a:endParaRPr lang="en-US" noProof="0" dirty="0"/>
          </a:p>
        </p:txBody>
      </p: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Implementing AI</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AI Chatbot</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a:t>AI Prediction model</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r>
              <a:rPr lang="en-US" dirty="0"/>
              <a:t>An AI Chatbot using LLMs could aid engineers with queries and assistance while using the dashboard. An AI API can interpret graphs and data, further automating the process</a:t>
            </a:r>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a:normAutofit/>
          </a:bodyPr>
          <a:lstStyle/>
          <a:p>
            <a:r>
              <a:rPr lang="en-US" dirty="0"/>
              <a:t>AI can be used to predict defects, cluster anomalies, and classify underfill defects from patterns.</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F1DB9-C69C-FE69-F854-327175E0EB1A}"/>
              </a:ext>
            </a:extLst>
          </p:cNvPr>
          <p:cNvSpPr>
            <a:spLocks noGrp="1"/>
          </p:cNvSpPr>
          <p:nvPr>
            <p:ph type="sldNum" sz="quarter" idx="12"/>
          </p:nvPr>
        </p:nvSpPr>
        <p:spPr/>
        <p:txBody>
          <a:bodyPr/>
          <a:lstStyle/>
          <a:p>
            <a:fld id="{A402E4C0-AD5E-4E8C-9F21-7CCE474BDCEB}" type="slidenum">
              <a:rPr lang="en-US" smtClean="0"/>
              <a:t>4</a:t>
            </a:fld>
            <a:endParaRPr lang="en-US" dirty="0"/>
          </a:p>
        </p:txBody>
      </p:sp>
      <p:sp>
        <p:nvSpPr>
          <p:cNvPr id="5" name="Text Placeholder 4">
            <a:extLst>
              <a:ext uri="{FF2B5EF4-FFF2-40B4-BE49-F238E27FC236}">
                <a16:creationId xmlns:a16="http://schemas.microsoft.com/office/drawing/2014/main" id="{E1940F65-9F50-7EB2-2E4E-29B344EE4239}"/>
              </a:ext>
            </a:extLst>
          </p:cNvPr>
          <p:cNvSpPr>
            <a:spLocks noGrp="1"/>
          </p:cNvSpPr>
          <p:nvPr>
            <p:ph type="body" sz="quarter" idx="27"/>
          </p:nvPr>
        </p:nvSpPr>
        <p:spPr>
          <a:xfrm>
            <a:off x="509841" y="2511952"/>
            <a:ext cx="2383764" cy="365125"/>
          </a:xfrm>
        </p:spPr>
        <p:txBody>
          <a:bodyPr>
            <a:normAutofit fontScale="85000" lnSpcReduction="10000"/>
          </a:bodyPr>
          <a:lstStyle/>
          <a:p>
            <a:r>
              <a:rPr lang="en-US" dirty="0"/>
              <a:t>Quality Control</a:t>
            </a:r>
          </a:p>
        </p:txBody>
      </p:sp>
      <p:sp>
        <p:nvSpPr>
          <p:cNvPr id="6" name="Text Placeholder 5">
            <a:extLst>
              <a:ext uri="{FF2B5EF4-FFF2-40B4-BE49-F238E27FC236}">
                <a16:creationId xmlns:a16="http://schemas.microsoft.com/office/drawing/2014/main" id="{17F5B278-BBD4-E43E-2097-552D1AA87A4F}"/>
              </a:ext>
            </a:extLst>
          </p:cNvPr>
          <p:cNvSpPr>
            <a:spLocks noGrp="1"/>
          </p:cNvSpPr>
          <p:nvPr>
            <p:ph type="body" sz="quarter" idx="28"/>
          </p:nvPr>
        </p:nvSpPr>
        <p:spPr>
          <a:xfrm>
            <a:off x="610428" y="3097572"/>
            <a:ext cx="2383763" cy="2035439"/>
          </a:xfrm>
        </p:spPr>
        <p:txBody>
          <a:bodyPr>
            <a:normAutofit fontScale="92500"/>
          </a:bodyPr>
          <a:lstStyle/>
          <a:p>
            <a:r>
              <a:rPr lang="en-US" dirty="0"/>
              <a:t>Learned about the importance of early defect identification in the manufacturing process. Gained insights into how quality control processes can be enhanced to prevent the escalation of issues and reduce waste.</a:t>
            </a:r>
          </a:p>
        </p:txBody>
      </p:sp>
      <p:sp>
        <p:nvSpPr>
          <p:cNvPr id="7" name="Text Placeholder 6">
            <a:extLst>
              <a:ext uri="{FF2B5EF4-FFF2-40B4-BE49-F238E27FC236}">
                <a16:creationId xmlns:a16="http://schemas.microsoft.com/office/drawing/2014/main" id="{A9C1C6E2-671B-FF78-CBA2-8E68FC7A01A7}"/>
              </a:ext>
            </a:extLst>
          </p:cNvPr>
          <p:cNvSpPr>
            <a:spLocks noGrp="1"/>
          </p:cNvSpPr>
          <p:nvPr>
            <p:ph type="body" sz="quarter" idx="15"/>
          </p:nvPr>
        </p:nvSpPr>
        <p:spPr>
          <a:xfrm>
            <a:off x="3468926" y="3101260"/>
            <a:ext cx="2391294" cy="2031751"/>
          </a:xfrm>
        </p:spPr>
        <p:txBody>
          <a:bodyPr>
            <a:normAutofit fontScale="92500"/>
          </a:bodyPr>
          <a:lstStyle/>
          <a:p>
            <a:r>
              <a:rPr lang="en-US" dirty="0"/>
              <a:t> Developed proficiency in Python programming and applied it to a practical setting by developing the RDA program. Learned about machine learning concepts and how they can be utilized for image analysis.</a:t>
            </a:r>
          </a:p>
        </p:txBody>
      </p:sp>
      <p:sp>
        <p:nvSpPr>
          <p:cNvPr id="8" name="Text Placeholder 7">
            <a:extLst>
              <a:ext uri="{FF2B5EF4-FFF2-40B4-BE49-F238E27FC236}">
                <a16:creationId xmlns:a16="http://schemas.microsoft.com/office/drawing/2014/main" id="{E1828D66-320F-267B-A9CD-ACFFAE35C43D}"/>
              </a:ext>
            </a:extLst>
          </p:cNvPr>
          <p:cNvSpPr>
            <a:spLocks noGrp="1"/>
          </p:cNvSpPr>
          <p:nvPr>
            <p:ph type="body" sz="quarter" idx="17"/>
          </p:nvPr>
        </p:nvSpPr>
        <p:spPr>
          <a:xfrm>
            <a:off x="6327422" y="3085128"/>
            <a:ext cx="2383763" cy="2047883"/>
          </a:xfrm>
        </p:spPr>
        <p:txBody>
          <a:bodyPr>
            <a:normAutofit/>
          </a:bodyPr>
          <a:lstStyle/>
          <a:p>
            <a:r>
              <a:rPr lang="en-US" dirty="0"/>
              <a:t> Acquired skills in data interpretation and analysis. Learned to analyze complex patterns and draw meaningful conclusions that can guide decision-making processes.</a:t>
            </a:r>
          </a:p>
        </p:txBody>
      </p:sp>
      <p:sp>
        <p:nvSpPr>
          <p:cNvPr id="9" name="Text Placeholder 8">
            <a:extLst>
              <a:ext uri="{FF2B5EF4-FFF2-40B4-BE49-F238E27FC236}">
                <a16:creationId xmlns:a16="http://schemas.microsoft.com/office/drawing/2014/main" id="{4092355B-DE54-1D22-5944-4E7EF41DCBC5}"/>
              </a:ext>
            </a:extLst>
          </p:cNvPr>
          <p:cNvSpPr>
            <a:spLocks noGrp="1"/>
          </p:cNvSpPr>
          <p:nvPr>
            <p:ph type="body" sz="quarter" idx="19"/>
          </p:nvPr>
        </p:nvSpPr>
        <p:spPr>
          <a:xfrm>
            <a:off x="9178389" y="3085128"/>
            <a:ext cx="2165355" cy="2047883"/>
          </a:xfrm>
        </p:spPr>
        <p:txBody>
          <a:bodyPr>
            <a:normAutofit fontScale="92500" lnSpcReduction="10000"/>
          </a:bodyPr>
          <a:lstStyle/>
          <a:p>
            <a:r>
              <a:rPr lang="en-US" dirty="0"/>
              <a:t> Learned about the benefits of automation in reducing manual work and increasing efficiency. Gained experience in integrating Python-based programs into a network dashboard to automate certain processes.</a:t>
            </a:r>
          </a:p>
        </p:txBody>
      </p:sp>
      <p:sp>
        <p:nvSpPr>
          <p:cNvPr id="10" name="Text Placeholder 9">
            <a:extLst>
              <a:ext uri="{FF2B5EF4-FFF2-40B4-BE49-F238E27FC236}">
                <a16:creationId xmlns:a16="http://schemas.microsoft.com/office/drawing/2014/main" id="{7EF0BE35-834A-F86D-3B11-B0DDF064F1B4}"/>
              </a:ext>
            </a:extLst>
          </p:cNvPr>
          <p:cNvSpPr>
            <a:spLocks noGrp="1"/>
          </p:cNvSpPr>
          <p:nvPr>
            <p:ph type="body" sz="quarter" idx="29"/>
          </p:nvPr>
        </p:nvSpPr>
        <p:spPr>
          <a:xfrm>
            <a:off x="2998550" y="2280890"/>
            <a:ext cx="3123340" cy="808582"/>
          </a:xfrm>
        </p:spPr>
        <p:txBody>
          <a:bodyPr>
            <a:noAutofit/>
          </a:bodyPr>
          <a:lstStyle/>
          <a:p>
            <a:pPr>
              <a:lnSpc>
                <a:spcPct val="120000"/>
              </a:lnSpc>
            </a:pPr>
            <a:r>
              <a:rPr lang="en-US" sz="1400" dirty="0"/>
              <a:t>Python &amp; Machine Learning</a:t>
            </a:r>
          </a:p>
        </p:txBody>
      </p:sp>
      <p:sp>
        <p:nvSpPr>
          <p:cNvPr id="11" name="Text Placeholder 10">
            <a:extLst>
              <a:ext uri="{FF2B5EF4-FFF2-40B4-BE49-F238E27FC236}">
                <a16:creationId xmlns:a16="http://schemas.microsoft.com/office/drawing/2014/main" id="{2AE26AD7-D079-E65D-BC8D-F5519D2DDA95}"/>
              </a:ext>
            </a:extLst>
          </p:cNvPr>
          <p:cNvSpPr>
            <a:spLocks noGrp="1"/>
          </p:cNvSpPr>
          <p:nvPr>
            <p:ph type="body" sz="quarter" idx="30"/>
          </p:nvPr>
        </p:nvSpPr>
        <p:spPr>
          <a:xfrm>
            <a:off x="6226835" y="2511952"/>
            <a:ext cx="2383765" cy="365125"/>
          </a:xfrm>
        </p:spPr>
        <p:txBody>
          <a:bodyPr>
            <a:normAutofit/>
          </a:bodyPr>
          <a:lstStyle/>
          <a:p>
            <a:r>
              <a:rPr lang="en-US" sz="1400" dirty="0"/>
              <a:t>Data Analysis</a:t>
            </a:r>
          </a:p>
        </p:txBody>
      </p:sp>
      <p:sp>
        <p:nvSpPr>
          <p:cNvPr id="12" name="Text Placeholder 11">
            <a:extLst>
              <a:ext uri="{FF2B5EF4-FFF2-40B4-BE49-F238E27FC236}">
                <a16:creationId xmlns:a16="http://schemas.microsoft.com/office/drawing/2014/main" id="{5831A13F-172A-3188-BD2F-073C156EB25C}"/>
              </a:ext>
            </a:extLst>
          </p:cNvPr>
          <p:cNvSpPr>
            <a:spLocks noGrp="1"/>
          </p:cNvSpPr>
          <p:nvPr>
            <p:ph type="body" sz="quarter" idx="31"/>
          </p:nvPr>
        </p:nvSpPr>
        <p:spPr>
          <a:xfrm>
            <a:off x="9077802" y="2511952"/>
            <a:ext cx="2383765" cy="365125"/>
          </a:xfrm>
        </p:spPr>
        <p:txBody>
          <a:bodyPr/>
          <a:lstStyle/>
          <a:p>
            <a:r>
              <a:rPr lang="en-US" sz="1400" dirty="0"/>
              <a:t>Automation</a:t>
            </a:r>
            <a:endParaRPr lang="en-US" dirty="0"/>
          </a:p>
        </p:txBody>
      </p:sp>
      <p:sp>
        <p:nvSpPr>
          <p:cNvPr id="13" name="Title 12">
            <a:extLst>
              <a:ext uri="{FF2B5EF4-FFF2-40B4-BE49-F238E27FC236}">
                <a16:creationId xmlns:a16="http://schemas.microsoft.com/office/drawing/2014/main" id="{C567BB92-C47B-E123-FC96-36123E2CECCE}"/>
              </a:ext>
            </a:extLst>
          </p:cNvPr>
          <p:cNvSpPr>
            <a:spLocks noGrp="1"/>
          </p:cNvSpPr>
          <p:nvPr>
            <p:ph type="title"/>
          </p:nvPr>
        </p:nvSpPr>
        <p:spPr>
          <a:xfrm>
            <a:off x="2589230" y="454285"/>
            <a:ext cx="7286605" cy="634323"/>
          </a:xfrm>
        </p:spPr>
        <p:txBody>
          <a:bodyPr/>
          <a:lstStyle/>
          <a:p>
            <a:r>
              <a:rPr lang="en-US" dirty="0"/>
              <a:t>What have I learnt?</a:t>
            </a:r>
          </a:p>
        </p:txBody>
      </p:sp>
      <p:pic>
        <p:nvPicPr>
          <p:cNvPr id="25" name="Picture Placeholder 24" descr="Clipboard Badge with solid fill">
            <a:extLst>
              <a:ext uri="{FF2B5EF4-FFF2-40B4-BE49-F238E27FC236}">
                <a16:creationId xmlns:a16="http://schemas.microsoft.com/office/drawing/2014/main" id="{EAF8C471-22BC-1085-1042-A87D04E9BD59}"/>
              </a:ext>
            </a:extLst>
          </p:cNvPr>
          <p:cNvPicPr>
            <a:picLocks noGrp="1" noChangeAspect="1"/>
          </p:cNvPicPr>
          <p:nvPr>
            <p:ph type="pic" sz="quarter" idx="33"/>
          </p:nvPr>
        </p:nvPicPr>
        <p:blipFill>
          <a:blip r:embed="rId2">
            <a:extLst>
              <a:ext uri="{96DAC541-7B7A-43D3-8B79-37D633B846F1}">
                <asvg:svgBlip xmlns:asvg="http://schemas.microsoft.com/office/drawing/2016/SVG/main" r:embed="rId3"/>
              </a:ext>
            </a:extLst>
          </a:blip>
          <a:srcRect l="131" r="131"/>
          <a:stretch>
            <a:fillRect/>
          </a:stretch>
        </p:blipFill>
        <p:spPr>
          <a:xfrm>
            <a:off x="1399278" y="1602698"/>
            <a:ext cx="603504" cy="603504"/>
          </a:xfrm>
        </p:spPr>
      </p:pic>
      <p:pic>
        <p:nvPicPr>
          <p:cNvPr id="29" name="Picture Placeholder 28" descr="Bar chart with solid fill">
            <a:extLst>
              <a:ext uri="{FF2B5EF4-FFF2-40B4-BE49-F238E27FC236}">
                <a16:creationId xmlns:a16="http://schemas.microsoft.com/office/drawing/2014/main" id="{EC1EB344-FDBE-3DC2-29CC-542F64AAA590}"/>
              </a:ext>
            </a:extLst>
          </p:cNvPr>
          <p:cNvPicPr>
            <a:picLocks noGrp="1" noChangeAspect="1"/>
          </p:cNvPicPr>
          <p:nvPr>
            <p:ph type="pic" sz="quarter" idx="34"/>
          </p:nvPr>
        </p:nvPicPr>
        <p:blipFill>
          <a:blip r:embed="rId4">
            <a:extLst>
              <a:ext uri="{96DAC541-7B7A-43D3-8B79-37D633B846F1}">
                <asvg:svgBlip xmlns:asvg="http://schemas.microsoft.com/office/drawing/2016/SVG/main" r:embed="rId5"/>
              </a:ext>
            </a:extLst>
          </a:blip>
          <a:srcRect/>
          <a:stretch>
            <a:fillRect/>
          </a:stretch>
        </p:blipFill>
        <p:spPr>
          <a:xfrm>
            <a:off x="7068157" y="1698285"/>
            <a:ext cx="603250" cy="603250"/>
          </a:xfrm>
        </p:spPr>
      </p:pic>
      <p:pic>
        <p:nvPicPr>
          <p:cNvPr id="33" name="Picture Placeholder 32" descr="Artificial Intelligence with solid fill">
            <a:extLst>
              <a:ext uri="{FF2B5EF4-FFF2-40B4-BE49-F238E27FC236}">
                <a16:creationId xmlns:a16="http://schemas.microsoft.com/office/drawing/2014/main" id="{8CAE6B4D-A832-B162-8CC3-BA30F2880B97}"/>
              </a:ext>
            </a:extLst>
          </p:cNvPr>
          <p:cNvPicPr>
            <a:picLocks noGrp="1" noChangeAspect="1"/>
          </p:cNvPicPr>
          <p:nvPr>
            <p:ph type="pic" sz="quarter" idx="35"/>
          </p:nvPr>
        </p:nvPicPr>
        <p:blipFill>
          <a:blip r:embed="rId6">
            <a:extLst>
              <a:ext uri="{96DAC541-7B7A-43D3-8B79-37D633B846F1}">
                <asvg:svgBlip xmlns:asvg="http://schemas.microsoft.com/office/drawing/2016/SVG/main" r:embed="rId7"/>
              </a:ext>
            </a:extLst>
          </a:blip>
          <a:srcRect l="131" r="131"/>
          <a:stretch>
            <a:fillRect/>
          </a:stretch>
        </p:blipFill>
        <p:spPr>
          <a:xfrm>
            <a:off x="9967932" y="1719633"/>
            <a:ext cx="603504" cy="603504"/>
          </a:xfrm>
        </p:spPr>
      </p:pic>
      <p:pic>
        <p:nvPicPr>
          <p:cNvPr id="21" name="Picture 18" descr="python™">
            <a:extLst>
              <a:ext uri="{FF2B5EF4-FFF2-40B4-BE49-F238E27FC236}">
                <a16:creationId xmlns:a16="http://schemas.microsoft.com/office/drawing/2014/main" id="{3067A18B-03FB-65EA-6457-3F972573DA0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4700"/>
          <a:stretch/>
        </p:blipFill>
        <p:spPr bwMode="auto">
          <a:xfrm>
            <a:off x="4239841" y="1651157"/>
            <a:ext cx="591257" cy="66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90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3F1DB9-C69C-FE69-F854-327175E0EB1A}"/>
              </a:ext>
            </a:extLst>
          </p:cNvPr>
          <p:cNvSpPr>
            <a:spLocks noGrp="1"/>
          </p:cNvSpPr>
          <p:nvPr>
            <p:ph type="sldNum" sz="quarter" idx="12"/>
          </p:nvPr>
        </p:nvSpPr>
        <p:spPr/>
        <p:txBody>
          <a:bodyPr/>
          <a:lstStyle/>
          <a:p>
            <a:fld id="{A402E4C0-AD5E-4E8C-9F21-7CCE474BDCEB}" type="slidenum">
              <a:rPr lang="en-US" smtClean="0"/>
              <a:t>5</a:t>
            </a:fld>
            <a:endParaRPr lang="en-US" dirty="0"/>
          </a:p>
        </p:txBody>
      </p:sp>
      <p:sp>
        <p:nvSpPr>
          <p:cNvPr id="5" name="Text Placeholder 4">
            <a:extLst>
              <a:ext uri="{FF2B5EF4-FFF2-40B4-BE49-F238E27FC236}">
                <a16:creationId xmlns:a16="http://schemas.microsoft.com/office/drawing/2014/main" id="{E1940F65-9F50-7EB2-2E4E-29B344EE4239}"/>
              </a:ext>
            </a:extLst>
          </p:cNvPr>
          <p:cNvSpPr>
            <a:spLocks noGrp="1"/>
          </p:cNvSpPr>
          <p:nvPr>
            <p:ph type="body" sz="quarter" idx="27"/>
          </p:nvPr>
        </p:nvSpPr>
        <p:spPr>
          <a:xfrm>
            <a:off x="1859246" y="2564824"/>
            <a:ext cx="2383764" cy="365125"/>
          </a:xfrm>
        </p:spPr>
        <p:txBody>
          <a:bodyPr>
            <a:normAutofit/>
          </a:bodyPr>
          <a:lstStyle/>
          <a:p>
            <a:r>
              <a:rPr lang="en-US" dirty="0"/>
              <a:t>Tableau </a:t>
            </a:r>
          </a:p>
        </p:txBody>
      </p:sp>
      <p:sp>
        <p:nvSpPr>
          <p:cNvPr id="6" name="Text Placeholder 5">
            <a:extLst>
              <a:ext uri="{FF2B5EF4-FFF2-40B4-BE49-F238E27FC236}">
                <a16:creationId xmlns:a16="http://schemas.microsoft.com/office/drawing/2014/main" id="{17F5B278-BBD4-E43E-2097-552D1AA87A4F}"/>
              </a:ext>
            </a:extLst>
          </p:cNvPr>
          <p:cNvSpPr>
            <a:spLocks noGrp="1"/>
          </p:cNvSpPr>
          <p:nvPr>
            <p:ph type="body" sz="quarter" idx="28"/>
          </p:nvPr>
        </p:nvSpPr>
        <p:spPr>
          <a:xfrm>
            <a:off x="1959833" y="3150444"/>
            <a:ext cx="2383763" cy="2035439"/>
          </a:xfrm>
        </p:spPr>
        <p:txBody>
          <a:bodyPr>
            <a:normAutofit/>
          </a:bodyPr>
          <a:lstStyle/>
          <a:p>
            <a:r>
              <a:rPr lang="en-US" dirty="0"/>
              <a:t>Learned a new data visualization platform with more extensive capabilities and able to query large data sets on a server for sharing amongst team members</a:t>
            </a:r>
          </a:p>
        </p:txBody>
      </p:sp>
      <p:sp>
        <p:nvSpPr>
          <p:cNvPr id="7" name="Text Placeholder 6">
            <a:extLst>
              <a:ext uri="{FF2B5EF4-FFF2-40B4-BE49-F238E27FC236}">
                <a16:creationId xmlns:a16="http://schemas.microsoft.com/office/drawing/2014/main" id="{A9C1C6E2-671B-FF78-CBA2-8E68FC7A01A7}"/>
              </a:ext>
            </a:extLst>
          </p:cNvPr>
          <p:cNvSpPr>
            <a:spLocks noGrp="1"/>
          </p:cNvSpPr>
          <p:nvPr>
            <p:ph type="body" sz="quarter" idx="15"/>
          </p:nvPr>
        </p:nvSpPr>
        <p:spPr>
          <a:xfrm>
            <a:off x="4818331" y="3154132"/>
            <a:ext cx="2391294" cy="2031751"/>
          </a:xfrm>
        </p:spPr>
        <p:txBody>
          <a:bodyPr>
            <a:normAutofit/>
          </a:bodyPr>
          <a:lstStyle/>
          <a:p>
            <a:r>
              <a:rPr lang="en-US" dirty="0"/>
              <a:t> Developed understanding on front end designing with HTML and CSS to create webpages and custom email templates</a:t>
            </a:r>
          </a:p>
        </p:txBody>
      </p:sp>
      <p:sp>
        <p:nvSpPr>
          <p:cNvPr id="8" name="Text Placeholder 7">
            <a:extLst>
              <a:ext uri="{FF2B5EF4-FFF2-40B4-BE49-F238E27FC236}">
                <a16:creationId xmlns:a16="http://schemas.microsoft.com/office/drawing/2014/main" id="{E1828D66-320F-267B-A9CD-ACFFAE35C43D}"/>
              </a:ext>
            </a:extLst>
          </p:cNvPr>
          <p:cNvSpPr>
            <a:spLocks noGrp="1"/>
          </p:cNvSpPr>
          <p:nvPr>
            <p:ph type="body" sz="quarter" idx="17"/>
          </p:nvPr>
        </p:nvSpPr>
        <p:spPr>
          <a:xfrm>
            <a:off x="7688306" y="3138000"/>
            <a:ext cx="2159631" cy="2047883"/>
          </a:xfrm>
        </p:spPr>
        <p:txBody>
          <a:bodyPr>
            <a:normAutofit/>
          </a:bodyPr>
          <a:lstStyle/>
          <a:p>
            <a:r>
              <a:rPr lang="en-US" dirty="0"/>
              <a:t>Learnt to create a server API, webpage hosting, web applications, and rerouting users. As well as server analytics.</a:t>
            </a:r>
          </a:p>
        </p:txBody>
      </p:sp>
      <p:sp>
        <p:nvSpPr>
          <p:cNvPr id="10" name="Text Placeholder 9">
            <a:extLst>
              <a:ext uri="{FF2B5EF4-FFF2-40B4-BE49-F238E27FC236}">
                <a16:creationId xmlns:a16="http://schemas.microsoft.com/office/drawing/2014/main" id="{7EF0BE35-834A-F86D-3B11-B0DDF064F1B4}"/>
              </a:ext>
            </a:extLst>
          </p:cNvPr>
          <p:cNvSpPr>
            <a:spLocks noGrp="1"/>
          </p:cNvSpPr>
          <p:nvPr>
            <p:ph type="body" sz="quarter" idx="29"/>
          </p:nvPr>
        </p:nvSpPr>
        <p:spPr>
          <a:xfrm>
            <a:off x="4343596" y="2492509"/>
            <a:ext cx="3123340" cy="365125"/>
          </a:xfrm>
        </p:spPr>
        <p:txBody>
          <a:bodyPr>
            <a:noAutofit/>
          </a:bodyPr>
          <a:lstStyle/>
          <a:p>
            <a:pPr>
              <a:lnSpc>
                <a:spcPct val="120000"/>
              </a:lnSpc>
            </a:pPr>
            <a:r>
              <a:rPr lang="en-US" sz="1400" dirty="0"/>
              <a:t>HTML &amp; CSS</a:t>
            </a:r>
          </a:p>
        </p:txBody>
      </p:sp>
      <p:sp>
        <p:nvSpPr>
          <p:cNvPr id="11" name="Text Placeholder 10">
            <a:extLst>
              <a:ext uri="{FF2B5EF4-FFF2-40B4-BE49-F238E27FC236}">
                <a16:creationId xmlns:a16="http://schemas.microsoft.com/office/drawing/2014/main" id="{2AE26AD7-D079-E65D-BC8D-F5519D2DDA95}"/>
              </a:ext>
            </a:extLst>
          </p:cNvPr>
          <p:cNvSpPr>
            <a:spLocks noGrp="1"/>
          </p:cNvSpPr>
          <p:nvPr>
            <p:ph type="body" sz="quarter" idx="30"/>
          </p:nvPr>
        </p:nvSpPr>
        <p:spPr>
          <a:xfrm>
            <a:off x="7576240" y="2564824"/>
            <a:ext cx="2383765" cy="365125"/>
          </a:xfrm>
        </p:spPr>
        <p:txBody>
          <a:bodyPr>
            <a:normAutofit/>
          </a:bodyPr>
          <a:lstStyle/>
          <a:p>
            <a:r>
              <a:rPr lang="en-US" sz="1400" dirty="0"/>
              <a:t>FLASK API</a:t>
            </a:r>
          </a:p>
        </p:txBody>
      </p:sp>
      <p:sp>
        <p:nvSpPr>
          <p:cNvPr id="13" name="Title 12">
            <a:extLst>
              <a:ext uri="{FF2B5EF4-FFF2-40B4-BE49-F238E27FC236}">
                <a16:creationId xmlns:a16="http://schemas.microsoft.com/office/drawing/2014/main" id="{C567BB92-C47B-E123-FC96-36123E2CECCE}"/>
              </a:ext>
            </a:extLst>
          </p:cNvPr>
          <p:cNvSpPr>
            <a:spLocks noGrp="1"/>
          </p:cNvSpPr>
          <p:nvPr>
            <p:ph type="title"/>
          </p:nvPr>
        </p:nvSpPr>
        <p:spPr>
          <a:xfrm>
            <a:off x="2452697" y="436013"/>
            <a:ext cx="7286605" cy="634323"/>
          </a:xfrm>
        </p:spPr>
        <p:txBody>
          <a:bodyPr/>
          <a:lstStyle/>
          <a:p>
            <a:r>
              <a:rPr lang="en-US" dirty="0"/>
              <a:t>Additional Learning</a:t>
            </a:r>
          </a:p>
        </p:txBody>
      </p:sp>
      <p:pic>
        <p:nvPicPr>
          <p:cNvPr id="1026" name="Picture 2" descr="Html ">
            <a:extLst>
              <a:ext uri="{FF2B5EF4-FFF2-40B4-BE49-F238E27FC236}">
                <a16:creationId xmlns:a16="http://schemas.microsoft.com/office/drawing/2014/main" id="{87B99B5D-D7E6-8EDE-C8E4-5F15C4E30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365" y="180559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xt ">
            <a:extLst>
              <a:ext uri="{FF2B5EF4-FFF2-40B4-BE49-F238E27FC236}">
                <a16:creationId xmlns:a16="http://schemas.microsoft.com/office/drawing/2014/main" id="{4402F024-CAA5-FDAB-1843-3C246A830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9784" y="180559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6" descr="Flask icon">
            <a:extLst>
              <a:ext uri="{FF2B5EF4-FFF2-40B4-BE49-F238E27FC236}">
                <a16:creationId xmlns:a16="http://schemas.microsoft.com/office/drawing/2014/main" id="{F698E749-ADD5-DF73-5174-C5F606E9F77A}"/>
              </a:ext>
            </a:extLst>
          </p:cNvPr>
          <p:cNvSpPr>
            <a:spLocks noChangeAspect="1" noChangeArrowheads="1"/>
          </p:cNvSpPr>
          <p:nvPr/>
        </p:nvSpPr>
        <p:spPr bwMode="auto">
          <a:xfrm>
            <a:off x="5857875" y="3190875"/>
            <a:ext cx="476250" cy="476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Flask icon">
            <a:extLst>
              <a:ext uri="{FF2B5EF4-FFF2-40B4-BE49-F238E27FC236}">
                <a16:creationId xmlns:a16="http://schemas.microsoft.com/office/drawing/2014/main" id="{B7CC703F-87F7-4544-753A-C7B3C97E0A30}"/>
              </a:ext>
            </a:extLst>
          </p:cNvPr>
          <p:cNvSpPr>
            <a:spLocks noChangeAspect="1" noChangeArrowheads="1"/>
          </p:cNvSpPr>
          <p:nvPr/>
        </p:nvSpPr>
        <p:spPr bwMode="auto">
          <a:xfrm>
            <a:off x="6010275" y="3343275"/>
            <a:ext cx="476250" cy="476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Browser ">
            <a:extLst>
              <a:ext uri="{FF2B5EF4-FFF2-40B4-BE49-F238E27FC236}">
                <a16:creationId xmlns:a16="http://schemas.microsoft.com/office/drawing/2014/main" id="{CD1B6335-ECD7-C8F4-65CB-37627CA83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322" y="1844595"/>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16" descr="Free Tableau Tableau Software Logo Tableau Software Icon">
            <a:hlinkClick r:id="rId6"/>
            <a:extLst>
              <a:ext uri="{FF2B5EF4-FFF2-40B4-BE49-F238E27FC236}">
                <a16:creationId xmlns:a16="http://schemas.microsoft.com/office/drawing/2014/main" id="{0EB3EFD6-5C8B-AE45-BD52-30240062DA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a:extLst>
              <a:ext uri="{FF2B5EF4-FFF2-40B4-BE49-F238E27FC236}">
                <a16:creationId xmlns:a16="http://schemas.microsoft.com/office/drawing/2014/main" id="{4EBECD2E-E86E-7746-4398-7CFDACA61FBC}"/>
              </a:ext>
            </a:extLst>
          </p:cNvPr>
          <p:cNvPicPr>
            <a:picLocks noChangeAspect="1"/>
          </p:cNvPicPr>
          <p:nvPr/>
        </p:nvPicPr>
        <p:blipFill>
          <a:blip r:embed="rId7"/>
          <a:stretch>
            <a:fillRect/>
          </a:stretch>
        </p:blipFill>
        <p:spPr>
          <a:xfrm>
            <a:off x="2263382" y="1323815"/>
            <a:ext cx="1573149" cy="1573149"/>
          </a:xfrm>
          <a:prstGeom prst="rect">
            <a:avLst/>
          </a:prstGeom>
        </p:spPr>
      </p:pic>
    </p:spTree>
    <p:extLst>
      <p:ext uri="{BB962C8B-B14F-4D97-AF65-F5344CB8AC3E}">
        <p14:creationId xmlns:p14="http://schemas.microsoft.com/office/powerpoint/2010/main" val="272577786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52532-30AB-1F1A-58D6-0CE8C05AE40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6</a:t>
            </a:fld>
            <a:endParaRPr lang="en-US"/>
          </a:p>
        </p:txBody>
      </p:sp>
      <p:sp>
        <p:nvSpPr>
          <p:cNvPr id="11" name="Title 10">
            <a:extLst>
              <a:ext uri="{FF2B5EF4-FFF2-40B4-BE49-F238E27FC236}">
                <a16:creationId xmlns:a16="http://schemas.microsoft.com/office/drawing/2014/main" id="{2C8A9D08-0E4C-B40F-3C6A-ACF325896A4E}"/>
              </a:ext>
            </a:extLst>
          </p:cNvPr>
          <p:cNvSpPr>
            <a:spLocks noGrp="1"/>
          </p:cNvSpPr>
          <p:nvPr>
            <p:ph type="body" sz="quarter" idx="19"/>
          </p:nvPr>
        </p:nvSpPr>
        <p:spPr>
          <a:xfrm>
            <a:off x="2452699" y="1592681"/>
            <a:ext cx="7306060" cy="393427"/>
          </a:xfrm>
        </p:spPr>
        <p:txBody>
          <a:bodyPr>
            <a:normAutofit/>
          </a:bodyPr>
          <a:lstStyle/>
          <a:p>
            <a:r>
              <a:rPr lang="en-US" dirty="0"/>
              <a:t>What I should have done</a:t>
            </a:r>
          </a:p>
        </p:txBody>
      </p:sp>
      <p:sp>
        <p:nvSpPr>
          <p:cNvPr id="6" name="Text Placeholder 5">
            <a:extLst>
              <a:ext uri="{FF2B5EF4-FFF2-40B4-BE49-F238E27FC236}">
                <a16:creationId xmlns:a16="http://schemas.microsoft.com/office/drawing/2014/main" id="{39133B4E-218B-724D-33B1-055936CD4B19}"/>
              </a:ext>
            </a:extLst>
          </p:cNvPr>
          <p:cNvSpPr>
            <a:spLocks noGrp="1"/>
          </p:cNvSpPr>
          <p:nvPr>
            <p:ph type="body" sz="quarter" idx="26"/>
          </p:nvPr>
        </p:nvSpPr>
        <p:spPr>
          <a:xfrm>
            <a:off x="1973698" y="3031460"/>
            <a:ext cx="1975104" cy="868680"/>
          </a:xfrm>
        </p:spPr>
        <p:txBody>
          <a:bodyPr anchor="ctr">
            <a:normAutofit/>
          </a:bodyPr>
          <a:lstStyle/>
          <a:p>
            <a:r>
              <a:rPr lang="en-US" dirty="0"/>
              <a:t>Gain skills</a:t>
            </a:r>
          </a:p>
        </p:txBody>
      </p:sp>
      <p:sp>
        <p:nvSpPr>
          <p:cNvPr id="9" name="Text Placeholder 8">
            <a:extLst>
              <a:ext uri="{FF2B5EF4-FFF2-40B4-BE49-F238E27FC236}">
                <a16:creationId xmlns:a16="http://schemas.microsoft.com/office/drawing/2014/main" id="{7A7731AA-8528-2A20-6278-68A18A6EF345}"/>
              </a:ext>
            </a:extLst>
          </p:cNvPr>
          <p:cNvSpPr>
            <a:spLocks noGrp="1"/>
          </p:cNvSpPr>
          <p:nvPr>
            <p:ph type="body" sz="quarter" idx="27"/>
          </p:nvPr>
        </p:nvSpPr>
        <p:spPr>
          <a:xfrm>
            <a:off x="5202976" y="3031460"/>
            <a:ext cx="1975104" cy="868680"/>
          </a:xfrm>
        </p:spPr>
        <p:txBody>
          <a:bodyPr anchor="ctr">
            <a:normAutofit/>
          </a:bodyPr>
          <a:lstStyle/>
          <a:p>
            <a:r>
              <a:rPr lang="en-US" dirty="0"/>
              <a:t>Study </a:t>
            </a:r>
          </a:p>
        </p:txBody>
      </p:sp>
      <p:sp>
        <p:nvSpPr>
          <p:cNvPr id="10" name="Text Placeholder 9">
            <a:extLst>
              <a:ext uri="{FF2B5EF4-FFF2-40B4-BE49-F238E27FC236}">
                <a16:creationId xmlns:a16="http://schemas.microsoft.com/office/drawing/2014/main" id="{D75BA180-A938-52AB-A9BB-C47B385B85B2}"/>
              </a:ext>
            </a:extLst>
          </p:cNvPr>
          <p:cNvSpPr>
            <a:spLocks noGrp="1"/>
          </p:cNvSpPr>
          <p:nvPr>
            <p:ph type="body" sz="quarter" idx="28"/>
          </p:nvPr>
        </p:nvSpPr>
        <p:spPr>
          <a:xfrm>
            <a:off x="8346652" y="3031460"/>
            <a:ext cx="1975104" cy="868680"/>
          </a:xfrm>
        </p:spPr>
        <p:txBody>
          <a:bodyPr anchor="ctr">
            <a:normAutofit/>
          </a:bodyPr>
          <a:lstStyle/>
          <a:p>
            <a:r>
              <a:rPr lang="en-US" dirty="0"/>
              <a:t>Practice</a:t>
            </a:r>
          </a:p>
        </p:txBody>
      </p:sp>
      <p:sp>
        <p:nvSpPr>
          <p:cNvPr id="5" name="Text Placeholder 4">
            <a:extLst>
              <a:ext uri="{FF2B5EF4-FFF2-40B4-BE49-F238E27FC236}">
                <a16:creationId xmlns:a16="http://schemas.microsoft.com/office/drawing/2014/main" id="{999EE558-9729-665C-440D-CFDA7D1698A3}"/>
              </a:ext>
            </a:extLst>
          </p:cNvPr>
          <p:cNvSpPr>
            <a:spLocks noGrp="1"/>
          </p:cNvSpPr>
          <p:nvPr>
            <p:ph type="body" sz="quarter" idx="13"/>
          </p:nvPr>
        </p:nvSpPr>
        <p:spPr>
          <a:xfrm>
            <a:off x="1591695" y="4042386"/>
            <a:ext cx="2743200" cy="1388029"/>
          </a:xfrm>
        </p:spPr>
        <p:txBody>
          <a:bodyPr>
            <a:normAutofit lnSpcReduction="10000"/>
          </a:bodyPr>
          <a:lstStyle/>
          <a:p>
            <a:pPr>
              <a:lnSpc>
                <a:spcPct val="115000"/>
              </a:lnSpc>
              <a:spcAft>
                <a:spcPts val="600"/>
              </a:spcAft>
            </a:pPr>
            <a:r>
              <a:rPr lang="en-US" dirty="0"/>
              <a:t>Engage in relevant coursework and practical labs to gain foundational knowledge in metrology and software development. </a:t>
            </a:r>
          </a:p>
          <a:p>
            <a:pPr>
              <a:lnSpc>
                <a:spcPct val="115000"/>
              </a:lnSpc>
              <a:spcAft>
                <a:spcPts val="600"/>
              </a:spcAft>
            </a:pPr>
            <a:endParaRPr lang="en-US" sz="1300" dirty="0"/>
          </a:p>
        </p:txBody>
      </p:sp>
      <p:sp>
        <p:nvSpPr>
          <p:cNvPr id="8" name="Text Placeholder 7">
            <a:extLst>
              <a:ext uri="{FF2B5EF4-FFF2-40B4-BE49-F238E27FC236}">
                <a16:creationId xmlns:a16="http://schemas.microsoft.com/office/drawing/2014/main" id="{BD2660FA-D08B-3AF7-D210-92114FC1C365}"/>
              </a:ext>
            </a:extLst>
          </p:cNvPr>
          <p:cNvSpPr>
            <a:spLocks noGrp="1"/>
          </p:cNvSpPr>
          <p:nvPr>
            <p:ph type="body" sz="quarter" idx="29"/>
          </p:nvPr>
        </p:nvSpPr>
        <p:spPr>
          <a:xfrm>
            <a:off x="8046161" y="4042386"/>
            <a:ext cx="2848790" cy="1388029"/>
          </a:xfrm>
        </p:spPr>
        <p:txBody>
          <a:bodyPr>
            <a:normAutofit/>
          </a:bodyPr>
          <a:lstStyle/>
          <a:p>
            <a:pPr>
              <a:lnSpc>
                <a:spcPct val="115000"/>
              </a:lnSpc>
              <a:spcAft>
                <a:spcPts val="600"/>
              </a:spcAft>
            </a:pPr>
            <a:r>
              <a:rPr lang="en-US" dirty="0"/>
              <a:t>Practice coding regularly, familiarizing myself with different approaches and coding techniques. </a:t>
            </a:r>
          </a:p>
          <a:p>
            <a:pPr>
              <a:lnSpc>
                <a:spcPct val="115000"/>
              </a:lnSpc>
              <a:spcAft>
                <a:spcPts val="600"/>
              </a:spcAft>
            </a:pPr>
            <a:r>
              <a:rPr lang="en-US" dirty="0"/>
              <a:t>Start learning python</a:t>
            </a:r>
          </a:p>
        </p:txBody>
      </p:sp>
      <p:sp>
        <p:nvSpPr>
          <p:cNvPr id="7" name="Text Placeholder 6">
            <a:extLst>
              <a:ext uri="{FF2B5EF4-FFF2-40B4-BE49-F238E27FC236}">
                <a16:creationId xmlns:a16="http://schemas.microsoft.com/office/drawing/2014/main" id="{D2F32751-1BB1-1F4C-4EE9-A0D8960EE522}"/>
              </a:ext>
            </a:extLst>
          </p:cNvPr>
          <p:cNvSpPr>
            <a:spLocks noGrp="1"/>
          </p:cNvSpPr>
          <p:nvPr>
            <p:ph type="body" sz="quarter" idx="30"/>
          </p:nvPr>
        </p:nvSpPr>
        <p:spPr>
          <a:xfrm>
            <a:off x="4818928" y="4072609"/>
            <a:ext cx="2743200" cy="1148945"/>
          </a:xfrm>
        </p:spPr>
        <p:txBody>
          <a:bodyPr>
            <a:normAutofit/>
          </a:bodyPr>
          <a:lstStyle/>
          <a:p>
            <a:pPr>
              <a:spcAft>
                <a:spcPts val="600"/>
              </a:spcAft>
            </a:pPr>
            <a:r>
              <a:rPr lang="en-US" dirty="0"/>
              <a:t>L</a:t>
            </a:r>
            <a:r>
              <a:rPr lang="en-US" dirty="0">
                <a:effectLst/>
              </a:rPr>
              <a:t>earn about the business and products of Micron prior to working. Understand the industry</a:t>
            </a:r>
            <a:endParaRPr lang="en-US" dirty="0"/>
          </a:p>
        </p:txBody>
      </p:sp>
      <p:sp>
        <p:nvSpPr>
          <p:cNvPr id="16" name="Title 11">
            <a:extLst>
              <a:ext uri="{FF2B5EF4-FFF2-40B4-BE49-F238E27FC236}">
                <a16:creationId xmlns:a16="http://schemas.microsoft.com/office/drawing/2014/main" id="{06C908BF-AF56-3536-979E-CCA0866C73D6}"/>
              </a:ext>
            </a:extLst>
          </p:cNvPr>
          <p:cNvSpPr>
            <a:spLocks noGrp="1"/>
          </p:cNvSpPr>
          <p:nvPr>
            <p:ph type="title"/>
          </p:nvPr>
        </p:nvSpPr>
        <p:spPr>
          <a:xfrm>
            <a:off x="2451534" y="989042"/>
            <a:ext cx="7287768" cy="630936"/>
          </a:xfrm>
        </p:spPr>
        <p:txBody>
          <a:bodyPr/>
          <a:lstStyle/>
          <a:p>
            <a:r>
              <a:rPr lang="en-US" dirty="0"/>
              <a:t>Reflection</a:t>
            </a:r>
          </a:p>
        </p:txBody>
      </p:sp>
    </p:spTree>
    <p:extLst>
      <p:ext uri="{BB962C8B-B14F-4D97-AF65-F5344CB8AC3E}">
        <p14:creationId xmlns:p14="http://schemas.microsoft.com/office/powerpoint/2010/main" val="8098965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noProof="0" dirty="0"/>
              <a:t>Meet the team</a:t>
            </a:r>
            <a:endParaRPr lang="en-US" dirty="0"/>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Project Lead</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a:t>Backend Dev</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noAutofit/>
          </a:bodyPr>
          <a:lstStyle/>
          <a:p>
            <a:r>
              <a:rPr lang="en-US" dirty="0"/>
              <a:t> Handle server-side logic, databases, and APIs​</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Frontend dev</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noAutofit/>
          </a:bodyPr>
          <a:lstStyle/>
          <a:p>
            <a:r>
              <a:rPr lang="en-US" dirty="0"/>
              <a:t>Create user interfaces for web applications using HTML, CSS, and JavaScript</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Data Analyst​​</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noAutofit/>
          </a:bodyPr>
          <a:lstStyle/>
          <a:p>
            <a:r>
              <a:rPr lang="en-US" dirty="0"/>
              <a:t>Analyze data, build models, and extract insights to inform decision-making</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
        <p:nvSpPr>
          <p:cNvPr id="4" name="Text Placeholder 3">
            <a:extLst>
              <a:ext uri="{FF2B5EF4-FFF2-40B4-BE49-F238E27FC236}">
                <a16:creationId xmlns:a16="http://schemas.microsoft.com/office/drawing/2014/main" id="{33A95B14-5791-943F-4BE4-900653DB4522}"/>
              </a:ext>
            </a:extLst>
          </p:cNvPr>
          <p:cNvSpPr>
            <a:spLocks noGrp="1"/>
          </p:cNvSpPr>
          <p:nvPr>
            <p:ph type="body" sz="quarter" idx="19"/>
          </p:nvPr>
        </p:nvSpPr>
        <p:spPr/>
        <p:txBody>
          <a:bodyPr>
            <a:noAutofit/>
          </a:bodyPr>
          <a:lstStyle/>
          <a:p>
            <a:r>
              <a:rPr lang="en-US" dirty="0"/>
              <a:t>Project planning, execution, and coordination</a:t>
            </a:r>
          </a:p>
        </p:txBody>
      </p:sp>
      <p:pic>
        <p:nvPicPr>
          <p:cNvPr id="10" name="Picture 9" descr="A person sitting on a platform&#10;&#10;Description automatically generated">
            <a:extLst>
              <a:ext uri="{FF2B5EF4-FFF2-40B4-BE49-F238E27FC236}">
                <a16:creationId xmlns:a16="http://schemas.microsoft.com/office/drawing/2014/main" id="{1F08DFE1-5D6A-0E7A-4C34-07AA43640242}"/>
              </a:ext>
            </a:extLst>
          </p:cNvPr>
          <p:cNvPicPr>
            <a:picLocks noChangeAspect="1"/>
          </p:cNvPicPr>
          <p:nvPr/>
        </p:nvPicPr>
        <p:blipFill rotWithShape="1">
          <a:blip r:embed="rId2"/>
          <a:srcRect l="17543" t="22475" r="18418" b="30503"/>
          <a:stretch/>
        </p:blipFill>
        <p:spPr>
          <a:xfrm>
            <a:off x="6524177" y="2700309"/>
            <a:ext cx="1570161" cy="1730102"/>
          </a:xfrm>
          <a:prstGeom prst="rect">
            <a:avLst/>
          </a:prstGeom>
        </p:spPr>
      </p:pic>
      <p:pic>
        <p:nvPicPr>
          <p:cNvPr id="29" name="Picture 28" descr="A person wearing sunglasses and a hat with his mouth open and pointing up&#10;&#10;Description automatically generated">
            <a:extLst>
              <a:ext uri="{FF2B5EF4-FFF2-40B4-BE49-F238E27FC236}">
                <a16:creationId xmlns:a16="http://schemas.microsoft.com/office/drawing/2014/main" id="{C169766E-464F-3B89-DBDE-A046F46FFC70}"/>
              </a:ext>
            </a:extLst>
          </p:cNvPr>
          <p:cNvPicPr>
            <a:picLocks noChangeAspect="1"/>
          </p:cNvPicPr>
          <p:nvPr/>
        </p:nvPicPr>
        <p:blipFill rotWithShape="1">
          <a:blip r:embed="rId3"/>
          <a:srcRect l="6155" t="23696" r="-2470" b="1676"/>
          <a:stretch/>
        </p:blipFill>
        <p:spPr>
          <a:xfrm>
            <a:off x="8847528" y="2700308"/>
            <a:ext cx="1651756" cy="1736918"/>
          </a:xfrm>
          <a:prstGeom prst="rect">
            <a:avLst/>
          </a:prstGeom>
        </p:spPr>
      </p:pic>
      <p:pic>
        <p:nvPicPr>
          <p:cNvPr id="31" name="Picture 30" descr="A person holding a book&#10;&#10;Description automatically generated">
            <a:extLst>
              <a:ext uri="{FF2B5EF4-FFF2-40B4-BE49-F238E27FC236}">
                <a16:creationId xmlns:a16="http://schemas.microsoft.com/office/drawing/2014/main" id="{3C735363-3C78-B27F-0E09-AEA5EFF4E3F6}"/>
              </a:ext>
            </a:extLst>
          </p:cNvPr>
          <p:cNvPicPr>
            <a:picLocks noChangeAspect="1"/>
          </p:cNvPicPr>
          <p:nvPr/>
        </p:nvPicPr>
        <p:blipFill>
          <a:blip r:embed="rId4"/>
          <a:stretch>
            <a:fillRect/>
          </a:stretch>
        </p:blipFill>
        <p:spPr>
          <a:xfrm>
            <a:off x="4270881" y="2700308"/>
            <a:ext cx="1297578" cy="1730103"/>
          </a:xfrm>
          <a:prstGeom prst="rect">
            <a:avLst/>
          </a:prstGeom>
        </p:spPr>
      </p:pic>
      <p:pic>
        <p:nvPicPr>
          <p:cNvPr id="38" name="Picture 37" descr="A person wearing glasses and a brown shirt&#10;&#10;Description automatically generated">
            <a:extLst>
              <a:ext uri="{FF2B5EF4-FFF2-40B4-BE49-F238E27FC236}">
                <a16:creationId xmlns:a16="http://schemas.microsoft.com/office/drawing/2014/main" id="{49AC27F1-1C77-D4DC-EE46-496699216123}"/>
              </a:ext>
            </a:extLst>
          </p:cNvPr>
          <p:cNvPicPr>
            <a:picLocks noChangeAspect="1"/>
          </p:cNvPicPr>
          <p:nvPr/>
        </p:nvPicPr>
        <p:blipFill>
          <a:blip r:embed="rId5"/>
          <a:stretch>
            <a:fillRect/>
          </a:stretch>
        </p:blipFill>
        <p:spPr>
          <a:xfrm>
            <a:off x="1828804" y="2706667"/>
            <a:ext cx="1437283" cy="1717384"/>
          </a:xfrm>
          <a:prstGeom prst="rect">
            <a:avLst/>
          </a:prstGeom>
        </p:spPr>
      </p:pic>
    </p:spTree>
    <p:extLst>
      <p:ext uri="{BB962C8B-B14F-4D97-AF65-F5344CB8AC3E}">
        <p14:creationId xmlns:p14="http://schemas.microsoft.com/office/powerpoint/2010/main" val="10019647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During my internship at Micron, I enabled engineers to conduct efficient, independent analysis, reducing manual inspection time and increasing production throughput. My work improved Micron’s operational efficiency, cost savings, and supported the production of high-quality managed NAND products for the AI market, aligning with Micron’s strategic goals and strengthening its competitive position.</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491</Words>
  <Application>Microsoft Office PowerPoint</Application>
  <PresentationFormat>Widescreen</PresentationFormat>
  <Paragraphs>61</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Bierstadt</vt:lpstr>
      <vt:lpstr>Posterama</vt:lpstr>
      <vt:lpstr>Posterama Bold</vt:lpstr>
      <vt:lpstr>Office Theme</vt:lpstr>
      <vt:lpstr> </vt:lpstr>
      <vt:lpstr>Next Steps</vt:lpstr>
      <vt:lpstr>Implementing AI</vt:lpstr>
      <vt:lpstr>What have I learnt?</vt:lpstr>
      <vt:lpstr>Additional Learning</vt:lpstr>
      <vt:lpstr>Reflection</vt:lpstr>
      <vt:lpstr>Meet the team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Firas Hilman Bin Harizan [ Intern ]</dc:creator>
  <cp:lastModifiedBy>Firas Hilman Bin Harizan [ Intern ]</cp:lastModifiedBy>
  <cp:revision>1</cp:revision>
  <dcterms:created xsi:type="dcterms:W3CDTF">2024-08-06T03:00:27Z</dcterms:created>
  <dcterms:modified xsi:type="dcterms:W3CDTF">2024-08-06T03:01:06Z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874100-6000-43b6-a204-2d77792600b9_Enabled">
    <vt:lpwstr>true</vt:lpwstr>
  </property>
  <property fmtid="{D5CDD505-2E9C-101B-9397-08002B2CF9AE}" pid="3" name="MSIP_Label_37874100-6000-43b6-a204-2d77792600b9_SetDate">
    <vt:lpwstr>2024-08-06T03:00:59Z</vt:lpwstr>
  </property>
  <property fmtid="{D5CDD505-2E9C-101B-9397-08002B2CF9AE}" pid="4" name="MSIP_Label_37874100-6000-43b6-a204-2d77792600b9_Method">
    <vt:lpwstr>Standard</vt:lpwstr>
  </property>
  <property fmtid="{D5CDD505-2E9C-101B-9397-08002B2CF9AE}" pid="5" name="MSIP_Label_37874100-6000-43b6-a204-2d77792600b9_Name">
    <vt:lpwstr>Confidential</vt:lpwstr>
  </property>
  <property fmtid="{D5CDD505-2E9C-101B-9397-08002B2CF9AE}" pid="6" name="MSIP_Label_37874100-6000-43b6-a204-2d77792600b9_SiteId">
    <vt:lpwstr>f38a5ecd-2813-4862-b11b-ac1d563c806f</vt:lpwstr>
  </property>
  <property fmtid="{D5CDD505-2E9C-101B-9397-08002B2CF9AE}" pid="7" name="MSIP_Label_37874100-6000-43b6-a204-2d77792600b9_ActionId">
    <vt:lpwstr>299b9b37-650e-4cd9-ac2f-95d222a32d74</vt:lpwstr>
  </property>
  <property fmtid="{D5CDD505-2E9C-101B-9397-08002B2CF9AE}" pid="8" name="MSIP_Label_37874100-6000-43b6-a204-2d77792600b9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Micron Confidential</vt:lpwstr>
  </property>
  <property fmtid="{D5CDD505-2E9C-101B-9397-08002B2CF9AE}" pid="11" name="ClassificationContentMarkingHeaderLocations">
    <vt:lpwstr>Office Theme:9</vt:lpwstr>
  </property>
  <property fmtid="{D5CDD505-2E9C-101B-9397-08002B2CF9AE}" pid="12" name="ClassificationContentMarkingHeaderText">
    <vt:lpwstr>Micron Confidential</vt:lpwstr>
  </property>
</Properties>
</file>